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63"/>
  </p:normalViewPr>
  <p:slideViewPr>
    <p:cSldViewPr snapToGrid="0" snapToObjects="1">
      <p:cViewPr varScale="1">
        <p:scale>
          <a:sx n="90" d="100"/>
          <a:sy n="90" d="100"/>
        </p:scale>
        <p:origin x="232" y="9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3/25/19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3/25/19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3/25/19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3/25/19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3/25/19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3/25/19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3/25/19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3/25/19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3/25/19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3/25/19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3/25/19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3/25/19</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theculturetrip.com/"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theculturetrip.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theculturetrip.com/north-america/canada/articles/20-must-visit-attractions-in-toronto/"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8D726A5-7900-41B4-8D49-49B4A2010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text, map&#10;&#10;Description automatically generated">
            <a:extLst>
              <a:ext uri="{FF2B5EF4-FFF2-40B4-BE49-F238E27FC236}">
                <a16:creationId xmlns:a16="http://schemas.microsoft.com/office/drawing/2014/main" id="{8BD49EC3-7856-D745-B26C-6A0C3824F27D}"/>
              </a:ext>
            </a:extLst>
          </p:cNvPr>
          <p:cNvPicPr>
            <a:picLocks noChangeAspect="1"/>
          </p:cNvPicPr>
          <p:nvPr/>
        </p:nvPicPr>
        <p:blipFill rotWithShape="1">
          <a:blip r:embed="rId2">
            <a:alphaModFix amt="45000"/>
            <a:extLst/>
          </a:blip>
          <a:srcRect t="6105" r="-1" b="9918"/>
          <a:stretch/>
        </p:blipFill>
        <p:spPr>
          <a:xfrm>
            <a:off x="20" y="-1"/>
            <a:ext cx="12188932" cy="6858000"/>
          </a:xfrm>
          <a:prstGeom prst="rect">
            <a:avLst/>
          </a:prstGeom>
        </p:spPr>
      </p:pic>
      <p:sp>
        <p:nvSpPr>
          <p:cNvPr id="2" name="Title 1">
            <a:extLst>
              <a:ext uri="{FF2B5EF4-FFF2-40B4-BE49-F238E27FC236}">
                <a16:creationId xmlns:a16="http://schemas.microsoft.com/office/drawing/2014/main" id="{06556793-56F1-D04D-AD76-91B06760217B}"/>
              </a:ext>
            </a:extLst>
          </p:cNvPr>
          <p:cNvSpPr>
            <a:spLocks noGrp="1"/>
          </p:cNvSpPr>
          <p:nvPr>
            <p:ph type="ctrTitle"/>
          </p:nvPr>
        </p:nvSpPr>
        <p:spPr>
          <a:xfrm>
            <a:off x="643467" y="643467"/>
            <a:ext cx="7164674" cy="5571066"/>
          </a:xfrm>
        </p:spPr>
        <p:txBody>
          <a:bodyPr>
            <a:normAutofit/>
          </a:bodyPr>
          <a:lstStyle/>
          <a:p>
            <a:r>
              <a:rPr lang="en-US" sz="6600" dirty="0">
                <a:solidFill>
                  <a:schemeClr val="tx1"/>
                </a:solidFill>
              </a:rPr>
              <a:t>Journey Planner</a:t>
            </a:r>
            <a:br>
              <a:rPr lang="en-US" sz="3200" dirty="0">
                <a:solidFill>
                  <a:schemeClr val="tx1"/>
                </a:solidFill>
              </a:rPr>
            </a:br>
            <a:r>
              <a:rPr lang="en-US" sz="3200" dirty="0">
                <a:solidFill>
                  <a:schemeClr val="tx1"/>
                </a:solidFill>
              </a:rPr>
              <a:t>capstone project</a:t>
            </a:r>
            <a:endParaRPr lang="en-US" sz="6600" dirty="0">
              <a:solidFill>
                <a:schemeClr val="tx1"/>
              </a:solidFill>
            </a:endParaRPr>
          </a:p>
        </p:txBody>
      </p:sp>
      <p:sp>
        <p:nvSpPr>
          <p:cNvPr id="3" name="Subtitle 2">
            <a:extLst>
              <a:ext uri="{FF2B5EF4-FFF2-40B4-BE49-F238E27FC236}">
                <a16:creationId xmlns:a16="http://schemas.microsoft.com/office/drawing/2014/main" id="{D2AD0BB3-9A87-6646-8151-6CA9896839C4}"/>
              </a:ext>
            </a:extLst>
          </p:cNvPr>
          <p:cNvSpPr>
            <a:spLocks noGrp="1"/>
          </p:cNvSpPr>
          <p:nvPr>
            <p:ph type="subTitle" idx="1"/>
          </p:nvPr>
        </p:nvSpPr>
        <p:spPr>
          <a:xfrm>
            <a:off x="8451608" y="643467"/>
            <a:ext cx="3096926" cy="5571066"/>
          </a:xfrm>
        </p:spPr>
        <p:txBody>
          <a:bodyPr>
            <a:normAutofit/>
          </a:bodyPr>
          <a:lstStyle/>
          <a:p>
            <a:r>
              <a:rPr lang="en-US" sz="2000" dirty="0">
                <a:solidFill>
                  <a:schemeClr val="tx1"/>
                </a:solidFill>
              </a:rPr>
              <a:t>25 March 2019</a:t>
            </a:r>
          </a:p>
          <a:p>
            <a:r>
              <a:rPr lang="en-US" sz="2000" dirty="0">
                <a:solidFill>
                  <a:schemeClr val="tx1"/>
                </a:solidFill>
              </a:rPr>
              <a:t>Erika Agostinelli </a:t>
            </a:r>
          </a:p>
        </p:txBody>
      </p:sp>
      <p:cxnSp>
        <p:nvCxnSpPr>
          <p:cNvPr id="12" name="Straight Connector 11">
            <a:extLst>
              <a:ext uri="{FF2B5EF4-FFF2-40B4-BE49-F238E27FC236}">
                <a16:creationId xmlns:a16="http://schemas.microsoft.com/office/drawing/2014/main" id="{46E49661-E258-450C-8150-A91A6B30D1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828800"/>
            <a:ext cx="0" cy="32004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152079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6109556B-EAE9-4435-B409-0519F2CBDB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267" cy="6858000"/>
          </a:xfrm>
          <a:prstGeom prst="rect">
            <a:avLst/>
          </a:prstGeom>
          <a:solidFill>
            <a:srgbClr val="5130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F4185F-F734-3545-96D7-44DE8FE8EA5A}"/>
              </a:ext>
            </a:extLst>
          </p:cNvPr>
          <p:cNvSpPr>
            <a:spLocks noGrp="1"/>
          </p:cNvSpPr>
          <p:nvPr>
            <p:ph type="title"/>
          </p:nvPr>
        </p:nvSpPr>
        <p:spPr>
          <a:xfrm>
            <a:off x="1024128" y="585216"/>
            <a:ext cx="6007027" cy="1499616"/>
          </a:xfrm>
        </p:spPr>
        <p:txBody>
          <a:bodyPr>
            <a:normAutofit/>
          </a:bodyPr>
          <a:lstStyle/>
          <a:p>
            <a:r>
              <a:rPr lang="en-US">
                <a:solidFill>
                  <a:srgbClr val="FFFFFF"/>
                </a:solidFill>
              </a:rPr>
              <a:t>Pick the right hotel</a:t>
            </a:r>
          </a:p>
        </p:txBody>
      </p:sp>
      <p:cxnSp>
        <p:nvCxnSpPr>
          <p:cNvPr id="25" name="Straight Connector 24">
            <a:extLst>
              <a:ext uri="{FF2B5EF4-FFF2-40B4-BE49-F238E27FC236}">
                <a16:creationId xmlns:a16="http://schemas.microsoft.com/office/drawing/2014/main" id="{5814CCBE-423E-41B2-A9F3-82679F490E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9BB12236-CF22-2543-B902-AC421E77B0F0}"/>
              </a:ext>
            </a:extLst>
          </p:cNvPr>
          <p:cNvSpPr>
            <a:spLocks noGrp="1"/>
          </p:cNvSpPr>
          <p:nvPr>
            <p:ph idx="1"/>
          </p:nvPr>
        </p:nvSpPr>
        <p:spPr>
          <a:xfrm>
            <a:off x="1024128" y="2286000"/>
            <a:ext cx="6007027" cy="4023360"/>
          </a:xfrm>
        </p:spPr>
        <p:txBody>
          <a:bodyPr>
            <a:normAutofit/>
          </a:bodyPr>
          <a:lstStyle/>
          <a:p>
            <a:r>
              <a:rPr lang="en-GB" sz="1700" dirty="0">
                <a:solidFill>
                  <a:srgbClr val="FFFFFF"/>
                </a:solidFill>
              </a:rPr>
              <a:t>if I were to choose a hotel from the top 5, I would be inclined to choose The </a:t>
            </a:r>
            <a:r>
              <a:rPr lang="en-GB" sz="1700" b="1" dirty="0">
                <a:solidFill>
                  <a:srgbClr val="FFFFFF"/>
                </a:solidFill>
              </a:rPr>
              <a:t>Grand Hotel &amp; Suites Toronto</a:t>
            </a:r>
            <a:r>
              <a:rPr lang="en-GB" sz="1700" dirty="0">
                <a:solidFill>
                  <a:srgbClr val="FFFFFF"/>
                </a:solidFill>
              </a:rPr>
              <a:t>. The travel time from each clusters are:</a:t>
            </a:r>
          </a:p>
          <a:p>
            <a:pPr lvl="0"/>
            <a:r>
              <a:rPr lang="en-GB" sz="1700" dirty="0">
                <a:solidFill>
                  <a:srgbClr val="FFFFFF"/>
                </a:solidFill>
              </a:rPr>
              <a:t>to cluster 1: 7min </a:t>
            </a:r>
          </a:p>
          <a:p>
            <a:pPr lvl="0"/>
            <a:r>
              <a:rPr lang="en-GB" sz="1700" dirty="0">
                <a:solidFill>
                  <a:srgbClr val="FFFFFF"/>
                </a:solidFill>
              </a:rPr>
              <a:t>to cluster 2: 19min </a:t>
            </a:r>
          </a:p>
          <a:p>
            <a:pPr lvl="0"/>
            <a:r>
              <a:rPr lang="en-GB" sz="1700" dirty="0">
                <a:solidFill>
                  <a:srgbClr val="FFFFFF"/>
                </a:solidFill>
              </a:rPr>
              <a:t>to cluster 3: 22min </a:t>
            </a:r>
          </a:p>
          <a:p>
            <a:pPr lvl="0"/>
            <a:r>
              <a:rPr lang="en-GB" sz="1700" dirty="0">
                <a:solidFill>
                  <a:srgbClr val="FFFFFF"/>
                </a:solidFill>
              </a:rPr>
              <a:t>to cluster 4: 30min</a:t>
            </a:r>
          </a:p>
          <a:p>
            <a:r>
              <a:rPr lang="en-GB" sz="1700" dirty="0">
                <a:solidFill>
                  <a:srgbClr val="FFFFFF"/>
                </a:solidFill>
              </a:rPr>
              <a:t>which are reasonable distances/durations and the rating being the highest amongst the others (9.1). However, realistically more research is necessary in order to reach a final conclusion (more photos, checking the websites, availability, checking more reviews from the customers etc.). </a:t>
            </a:r>
          </a:p>
          <a:p>
            <a:endParaRPr lang="en-US" sz="1700" dirty="0">
              <a:solidFill>
                <a:srgbClr val="FFFFFF"/>
              </a:solidFill>
            </a:endParaRPr>
          </a:p>
        </p:txBody>
      </p:sp>
      <p:pic>
        <p:nvPicPr>
          <p:cNvPr id="18" name="Picture 17">
            <a:extLst>
              <a:ext uri="{FF2B5EF4-FFF2-40B4-BE49-F238E27FC236}">
                <a16:creationId xmlns:a16="http://schemas.microsoft.com/office/drawing/2014/main" id="{186CC793-44AE-4046-A29F-C775F566E394}"/>
              </a:ext>
            </a:extLst>
          </p:cNvPr>
          <p:cNvPicPr/>
          <p:nvPr/>
        </p:nvPicPr>
        <p:blipFill rotWithShape="1">
          <a:blip r:embed="rId2" cstate="print">
            <a:extLst>
              <a:ext uri="{28A0092B-C50C-407E-A947-70E740481C1C}">
                <a14:useLocalDpi xmlns:a14="http://schemas.microsoft.com/office/drawing/2010/main" val="0"/>
              </a:ext>
            </a:extLst>
          </a:blip>
          <a:srcRect r="8883"/>
          <a:stretch/>
        </p:blipFill>
        <p:spPr bwMode="auto">
          <a:xfrm>
            <a:off x="7552266" y="10"/>
            <a:ext cx="4639734" cy="6857990"/>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2426738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47F247E-B679-44E9-93C2-B2DD5EFB2B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19">
            <a:extLst>
              <a:ext uri="{FF2B5EF4-FFF2-40B4-BE49-F238E27FC236}">
                <a16:creationId xmlns:a16="http://schemas.microsoft.com/office/drawing/2014/main" id="{FEE15661-B0F2-42AE-A75B-0999B2CF59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72744" y="484632"/>
            <a:ext cx="8948150" cy="5880916"/>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1FA3DB-137F-F04C-9521-AF32E430A374}"/>
              </a:ext>
            </a:extLst>
          </p:cNvPr>
          <p:cNvSpPr>
            <a:spLocks noGrp="1"/>
          </p:cNvSpPr>
          <p:nvPr>
            <p:ph type="title"/>
          </p:nvPr>
        </p:nvSpPr>
        <p:spPr>
          <a:xfrm>
            <a:off x="3469327" y="788416"/>
            <a:ext cx="7923264" cy="1499616"/>
          </a:xfrm>
        </p:spPr>
        <p:txBody>
          <a:bodyPr>
            <a:normAutofit/>
          </a:bodyPr>
          <a:lstStyle/>
          <a:p>
            <a:r>
              <a:rPr lang="en-US">
                <a:solidFill>
                  <a:srgbClr val="FFFFFF"/>
                </a:solidFill>
              </a:rPr>
              <a:t>Discussion</a:t>
            </a:r>
          </a:p>
        </p:txBody>
      </p:sp>
      <p:sp>
        <p:nvSpPr>
          <p:cNvPr id="22" name="Rectangle 21">
            <a:extLst>
              <a:ext uri="{FF2B5EF4-FFF2-40B4-BE49-F238E27FC236}">
                <a16:creationId xmlns:a16="http://schemas.microsoft.com/office/drawing/2014/main" id="{354706C1-38B7-4C23-8749-906CB0DC8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152" y="484632"/>
            <a:ext cx="2128933" cy="58809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4" name="Straight Connector 23">
            <a:extLst>
              <a:ext uri="{FF2B5EF4-FFF2-40B4-BE49-F238E27FC236}">
                <a16:creationId xmlns:a16="http://schemas.microsoft.com/office/drawing/2014/main" id="{CD161189-7A5B-4B2B-93DC-7771029947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07198" y="1029524"/>
            <a:ext cx="0" cy="914400"/>
          </a:xfrm>
          <a:prstGeom prst="line">
            <a:avLst/>
          </a:prstGeom>
          <a:ln w="19050">
            <a:solidFill>
              <a:schemeClr val="accent1">
                <a:alpha val="80000"/>
              </a:schemeClr>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C69B7EB0-AAD9-EC44-88A3-DDBD1CDC41F5}"/>
              </a:ext>
            </a:extLst>
          </p:cNvPr>
          <p:cNvSpPr>
            <a:spLocks noGrp="1"/>
          </p:cNvSpPr>
          <p:nvPr>
            <p:ph idx="1"/>
          </p:nvPr>
        </p:nvSpPr>
        <p:spPr>
          <a:xfrm>
            <a:off x="3469327" y="2489202"/>
            <a:ext cx="7923264" cy="3554614"/>
          </a:xfrm>
        </p:spPr>
        <p:txBody>
          <a:bodyPr>
            <a:normAutofit/>
          </a:bodyPr>
          <a:lstStyle/>
          <a:p>
            <a:pPr marL="457200" indent="-457200">
              <a:buFont typeface="+mj-lt"/>
              <a:buAutoNum type="arabicPeriod"/>
            </a:pPr>
            <a:r>
              <a:rPr lang="en-GB" sz="1900" dirty="0">
                <a:solidFill>
                  <a:srgbClr val="FFFFFF"/>
                </a:solidFill>
              </a:rPr>
              <a:t>In this particular analysis, the strong assumption was that the website </a:t>
            </a:r>
            <a:r>
              <a:rPr lang="en-GB" sz="1900" u="sng" dirty="0">
                <a:solidFill>
                  <a:srgbClr val="FFFFFF"/>
                </a:solidFill>
                <a:hlinkClick r:id="rId2"/>
              </a:rPr>
              <a:t>https://theculturetrip.com</a:t>
            </a:r>
            <a:r>
              <a:rPr lang="en-GB" sz="1900" dirty="0">
                <a:solidFill>
                  <a:srgbClr val="FFFFFF"/>
                </a:solidFill>
              </a:rPr>
              <a:t> could offer a good choice of destinations for any user, but the reality is that most of the time, choosing the POI is not an easy task. </a:t>
            </a:r>
          </a:p>
          <a:p>
            <a:pPr marL="457200" indent="-457200">
              <a:buFont typeface="+mj-lt"/>
              <a:buAutoNum type="arabicPeriod"/>
            </a:pPr>
            <a:r>
              <a:rPr lang="en-GB" sz="1900" dirty="0">
                <a:solidFill>
                  <a:srgbClr val="FFFFFF"/>
                </a:solidFill>
              </a:rPr>
              <a:t>A second strong assumption is that, distant destinations were worth visiting for the whole day - In this particular case, it seems that indeed the further destinations were worthwhile spending an entire day (Canada's Wonderland etc.) but in some different real scenario, this might not be the case.</a:t>
            </a:r>
          </a:p>
          <a:p>
            <a:pPr marL="457200" indent="-457200">
              <a:buFont typeface="+mj-lt"/>
              <a:buAutoNum type="arabicPeriod"/>
            </a:pPr>
            <a:r>
              <a:rPr lang="en-GB" sz="1900" dirty="0">
                <a:solidFill>
                  <a:srgbClr val="FFFFFF"/>
                </a:solidFill>
              </a:rPr>
              <a:t>I could have used and experimented with different clustering techniques. For this analysis I used the method that was introduced during this course.</a:t>
            </a:r>
          </a:p>
          <a:p>
            <a:endParaRPr lang="en-US" sz="1900" dirty="0">
              <a:solidFill>
                <a:srgbClr val="FFFFFF"/>
              </a:solidFill>
            </a:endParaRPr>
          </a:p>
        </p:txBody>
      </p:sp>
    </p:spTree>
    <p:extLst>
      <p:ext uri="{BB962C8B-B14F-4D97-AF65-F5344CB8AC3E}">
        <p14:creationId xmlns:p14="http://schemas.microsoft.com/office/powerpoint/2010/main" val="409097191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9E4C68A-A4A9-48A4-9FF2-D2896B1EA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B9AEA5-52CB-49A6-AF8A-33502F291B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C435E1-B3B6-3647-8B63-3514268BC0B2}"/>
              </a:ext>
            </a:extLst>
          </p:cNvPr>
          <p:cNvSpPr>
            <a:spLocks noGrp="1"/>
          </p:cNvSpPr>
          <p:nvPr>
            <p:ph type="title"/>
          </p:nvPr>
        </p:nvSpPr>
        <p:spPr>
          <a:xfrm>
            <a:off x="964788" y="804333"/>
            <a:ext cx="3391900" cy="5249334"/>
          </a:xfrm>
        </p:spPr>
        <p:txBody>
          <a:bodyPr>
            <a:normAutofit/>
          </a:bodyPr>
          <a:lstStyle/>
          <a:p>
            <a:pPr algn="r"/>
            <a:r>
              <a:rPr lang="en-US">
                <a:solidFill>
                  <a:srgbClr val="FFFFFF"/>
                </a:solidFill>
              </a:rPr>
              <a:t>Conclusion </a:t>
            </a:r>
          </a:p>
        </p:txBody>
      </p:sp>
      <p:sp>
        <p:nvSpPr>
          <p:cNvPr id="3" name="Content Placeholder 2">
            <a:extLst>
              <a:ext uri="{FF2B5EF4-FFF2-40B4-BE49-F238E27FC236}">
                <a16:creationId xmlns:a16="http://schemas.microsoft.com/office/drawing/2014/main" id="{8C91CCBC-698F-7946-A90F-FE6164067255}"/>
              </a:ext>
            </a:extLst>
          </p:cNvPr>
          <p:cNvSpPr>
            <a:spLocks noGrp="1"/>
          </p:cNvSpPr>
          <p:nvPr>
            <p:ph idx="1"/>
          </p:nvPr>
        </p:nvSpPr>
        <p:spPr>
          <a:xfrm>
            <a:off x="4951048" y="804333"/>
            <a:ext cx="6306003" cy="5249334"/>
          </a:xfrm>
        </p:spPr>
        <p:txBody>
          <a:bodyPr anchor="ctr">
            <a:normAutofit/>
          </a:bodyPr>
          <a:lstStyle/>
          <a:p>
            <a:r>
              <a:rPr lang="en-GB" dirty="0"/>
              <a:t>This analysis can be seen as an attempt to create an automatic journey planner that could help in the initial phase of the organization of a trip. However</a:t>
            </a:r>
            <a:r>
              <a:rPr lang="en-GB"/>
              <a:t>, it </a:t>
            </a:r>
            <a:r>
              <a:rPr lang="en-GB" dirty="0"/>
              <a:t>is difficult to satisfy all the necessities and taste of all users. Realistically, this analysis can be used as a template to cluster and organise the POI based on the distance and help you scraping information around hotels that you might be interested in. </a:t>
            </a:r>
            <a:endParaRPr lang="en-US" dirty="0"/>
          </a:p>
        </p:txBody>
      </p:sp>
    </p:spTree>
    <p:extLst>
      <p:ext uri="{BB962C8B-B14F-4D97-AF65-F5344CB8AC3E}">
        <p14:creationId xmlns:p14="http://schemas.microsoft.com/office/powerpoint/2010/main" val="213070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5C302-7522-A048-AE0B-0B551BA4F808}"/>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248017F-71A4-0F43-B9E5-49F784BDD1EE}"/>
              </a:ext>
            </a:extLst>
          </p:cNvPr>
          <p:cNvSpPr>
            <a:spLocks noGrp="1"/>
          </p:cNvSpPr>
          <p:nvPr>
            <p:ph idx="1"/>
          </p:nvPr>
        </p:nvSpPr>
        <p:spPr/>
        <p:txBody>
          <a:bodyPr/>
          <a:lstStyle/>
          <a:p>
            <a:pPr marL="457200" indent="-457200">
              <a:buFont typeface="+mj-lt"/>
              <a:buAutoNum type="arabicPeriod"/>
            </a:pPr>
            <a:r>
              <a:rPr lang="en-US" dirty="0"/>
              <a:t>Problem Statement </a:t>
            </a:r>
          </a:p>
          <a:p>
            <a:pPr marL="457200" indent="-457200">
              <a:buFont typeface="+mj-lt"/>
              <a:buAutoNum type="arabicPeriod"/>
            </a:pPr>
            <a:r>
              <a:rPr lang="en-US" dirty="0"/>
              <a:t>Data </a:t>
            </a:r>
          </a:p>
          <a:p>
            <a:pPr marL="457200" indent="-457200">
              <a:buFont typeface="+mj-lt"/>
              <a:buAutoNum type="arabicPeriod"/>
            </a:pPr>
            <a:r>
              <a:rPr lang="en-US" dirty="0"/>
              <a:t>Methodology </a:t>
            </a:r>
          </a:p>
          <a:p>
            <a:pPr marL="457200" indent="-457200">
              <a:buFont typeface="+mj-lt"/>
              <a:buAutoNum type="arabicPeriod"/>
            </a:pPr>
            <a:r>
              <a:rPr lang="en-US" dirty="0"/>
              <a:t>Results </a:t>
            </a:r>
          </a:p>
          <a:p>
            <a:pPr marL="457200" indent="-457200">
              <a:buFont typeface="+mj-lt"/>
              <a:buAutoNum type="arabicPeriod"/>
            </a:pPr>
            <a:r>
              <a:rPr lang="en-US" dirty="0"/>
              <a:t>Discussion </a:t>
            </a:r>
          </a:p>
          <a:p>
            <a:pPr marL="457200" indent="-457200">
              <a:buFont typeface="+mj-lt"/>
              <a:buAutoNum type="arabicPeriod"/>
            </a:pPr>
            <a:r>
              <a:rPr lang="en-US" dirty="0"/>
              <a:t>Conclusion</a:t>
            </a:r>
          </a:p>
        </p:txBody>
      </p:sp>
    </p:spTree>
    <p:extLst>
      <p:ext uri="{BB962C8B-B14F-4D97-AF65-F5344CB8AC3E}">
        <p14:creationId xmlns:p14="http://schemas.microsoft.com/office/powerpoint/2010/main" val="306712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B16DF-18FB-6A46-9D73-318BEE467EA1}"/>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EA4C40F4-D702-C24E-A69E-B2A9E58AF9A3}"/>
              </a:ext>
            </a:extLst>
          </p:cNvPr>
          <p:cNvSpPr>
            <a:spLocks noGrp="1"/>
          </p:cNvSpPr>
          <p:nvPr>
            <p:ph idx="1"/>
          </p:nvPr>
        </p:nvSpPr>
        <p:spPr/>
        <p:txBody>
          <a:bodyPr/>
          <a:lstStyle/>
          <a:p>
            <a:r>
              <a:rPr lang="en-GB" dirty="0"/>
              <a:t>This analysis has the aim to facilitate the organization and scheduling of a hypothetical 10-days-trip to Toronto. </a:t>
            </a:r>
          </a:p>
          <a:p>
            <a:endParaRPr lang="en-GB" dirty="0"/>
          </a:p>
          <a:p>
            <a:pPr>
              <a:buFont typeface="Wingdings" pitchFamily="2" charset="2"/>
              <a:buChar char="ü"/>
            </a:pPr>
            <a:r>
              <a:rPr lang="en-GB" dirty="0"/>
              <a:t>Find a method to cluster my Point Of Interest (POI), so that I can visit each day, places that are located in the same area, minimising the usage of the car and travel time. </a:t>
            </a:r>
          </a:p>
          <a:p>
            <a:pPr>
              <a:buFont typeface="Wingdings" pitchFamily="2" charset="2"/>
              <a:buChar char="ü"/>
            </a:pPr>
            <a:r>
              <a:rPr lang="en-GB" dirty="0"/>
              <a:t>Find a method to search for the best located hotel </a:t>
            </a:r>
          </a:p>
          <a:p>
            <a:pPr>
              <a:buFont typeface="Wingdings" pitchFamily="2" charset="2"/>
              <a:buChar char="ü"/>
            </a:pPr>
            <a:endParaRPr lang="en-GB" dirty="0"/>
          </a:p>
          <a:p>
            <a:pPr>
              <a:buFont typeface="Wingdings" pitchFamily="2" charset="2"/>
              <a:buChar char="ü"/>
            </a:pPr>
            <a:endParaRPr lang="en-GB" dirty="0"/>
          </a:p>
          <a:p>
            <a:endParaRPr lang="en-US" dirty="0"/>
          </a:p>
        </p:txBody>
      </p:sp>
    </p:spTree>
    <p:extLst>
      <p:ext uri="{BB962C8B-B14F-4D97-AF65-F5344CB8AC3E}">
        <p14:creationId xmlns:p14="http://schemas.microsoft.com/office/powerpoint/2010/main" val="2275698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F93A7-91D8-7749-BB35-4308A3F6C6E4}"/>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E2CE4D39-ECDE-4248-BCE1-25D0317B0370}"/>
              </a:ext>
            </a:extLst>
          </p:cNvPr>
          <p:cNvSpPr>
            <a:spLocks noGrp="1"/>
          </p:cNvSpPr>
          <p:nvPr>
            <p:ph idx="1"/>
          </p:nvPr>
        </p:nvSpPr>
        <p:spPr/>
        <p:txBody>
          <a:bodyPr>
            <a:normAutofit fontScale="92500" lnSpcReduction="10000"/>
          </a:bodyPr>
          <a:lstStyle/>
          <a:p>
            <a:pPr marL="457200" lvl="0" indent="-457200">
              <a:buFont typeface="+mj-lt"/>
              <a:buAutoNum type="arabicPeriod"/>
            </a:pPr>
            <a:r>
              <a:rPr lang="en-GB" dirty="0"/>
              <a:t>Collection of POI from the following website: </a:t>
            </a:r>
            <a:r>
              <a:rPr lang="en-GB" u="sng" dirty="0">
                <a:hlinkClick r:id="rId2"/>
              </a:rPr>
              <a:t>https://theculturetrip.com</a:t>
            </a:r>
            <a:r>
              <a:rPr lang="en-GB" dirty="0"/>
              <a:t> - </a:t>
            </a:r>
            <a:r>
              <a:rPr lang="en-GB" b="1" dirty="0"/>
              <a:t>Web scraping using </a:t>
            </a:r>
            <a:r>
              <a:rPr lang="en-GB" b="1" dirty="0" err="1"/>
              <a:t>BeautifulSoup</a:t>
            </a:r>
            <a:r>
              <a:rPr lang="en-GB" dirty="0"/>
              <a:t> </a:t>
            </a:r>
          </a:p>
          <a:p>
            <a:pPr marL="457200" lvl="0" indent="-457200">
              <a:buFont typeface="+mj-lt"/>
              <a:buAutoNum type="arabicPeriod"/>
            </a:pPr>
            <a:r>
              <a:rPr lang="en-GB" dirty="0"/>
              <a:t>Finding latitude and longitude of the POI found above - </a:t>
            </a:r>
            <a:r>
              <a:rPr lang="en-GB" b="1" dirty="0"/>
              <a:t>Foursquare API call (Regular calls)</a:t>
            </a:r>
            <a:r>
              <a:rPr lang="en-GB" dirty="0"/>
              <a:t> </a:t>
            </a:r>
          </a:p>
          <a:p>
            <a:pPr marL="457200" lvl="0" indent="-457200">
              <a:buFont typeface="+mj-lt"/>
              <a:buAutoNum type="arabicPeriod"/>
            </a:pPr>
            <a:r>
              <a:rPr lang="en-GB" dirty="0"/>
              <a:t>Clustering the POI - </a:t>
            </a:r>
            <a:r>
              <a:rPr lang="en-GB" b="1" dirty="0"/>
              <a:t>K-means Clustering</a:t>
            </a:r>
            <a:r>
              <a:rPr lang="en-GB" dirty="0"/>
              <a:t> </a:t>
            </a:r>
          </a:p>
          <a:p>
            <a:pPr marL="457200" lvl="0" indent="-457200">
              <a:buFont typeface="+mj-lt"/>
              <a:buAutoNum type="arabicPeriod"/>
            </a:pPr>
            <a:r>
              <a:rPr lang="en-GB" dirty="0"/>
              <a:t>Clustering the city centre POI - </a:t>
            </a:r>
            <a:r>
              <a:rPr lang="en-GB" b="1" dirty="0"/>
              <a:t>K-means Clustering</a:t>
            </a:r>
            <a:r>
              <a:rPr lang="en-GB" dirty="0"/>
              <a:t> </a:t>
            </a:r>
          </a:p>
          <a:p>
            <a:pPr marL="457200" lvl="0" indent="-457200">
              <a:buFont typeface="+mj-lt"/>
              <a:buAutoNum type="arabicPeriod"/>
            </a:pPr>
            <a:r>
              <a:rPr lang="en-GB" dirty="0"/>
              <a:t>Find the hotels around city centre - </a:t>
            </a:r>
            <a:r>
              <a:rPr lang="en-GB" b="1" dirty="0"/>
              <a:t>Foursquare API call (Regular calls)</a:t>
            </a:r>
            <a:r>
              <a:rPr lang="en-GB" dirty="0"/>
              <a:t> </a:t>
            </a:r>
          </a:p>
          <a:p>
            <a:pPr marL="457200" lvl="0" indent="-457200">
              <a:buFont typeface="+mj-lt"/>
              <a:buAutoNum type="arabicPeriod"/>
            </a:pPr>
            <a:r>
              <a:rPr lang="en-GB" dirty="0"/>
              <a:t>Find Details on the hotels - </a:t>
            </a:r>
            <a:r>
              <a:rPr lang="en-GB" b="1" dirty="0"/>
              <a:t>Foursquare API call (Premium calls) </a:t>
            </a:r>
            <a:endParaRPr lang="en-GB" dirty="0"/>
          </a:p>
          <a:p>
            <a:pPr marL="457200" lvl="0" indent="-457200">
              <a:buFont typeface="+mj-lt"/>
              <a:buAutoNum type="arabicPeriod"/>
            </a:pPr>
            <a:r>
              <a:rPr lang="en-GB" dirty="0"/>
              <a:t>Find the best located hotel - </a:t>
            </a:r>
            <a:r>
              <a:rPr lang="en-GB" b="1" dirty="0"/>
              <a:t>Google Maps, Directions API</a:t>
            </a:r>
            <a:r>
              <a:rPr lang="en-GB" dirty="0"/>
              <a:t> </a:t>
            </a:r>
          </a:p>
          <a:p>
            <a:pPr marL="457200" lvl="0" indent="-457200">
              <a:buFont typeface="+mj-lt"/>
              <a:buAutoNum type="arabicPeriod"/>
            </a:pPr>
            <a:r>
              <a:rPr lang="en-GB" dirty="0"/>
              <a:t>Show photos of the top 5 hotels - using data collected in point 6</a:t>
            </a:r>
          </a:p>
          <a:p>
            <a:endParaRPr lang="en-US" dirty="0"/>
          </a:p>
        </p:txBody>
      </p:sp>
    </p:spTree>
    <p:extLst>
      <p:ext uri="{BB962C8B-B14F-4D97-AF65-F5344CB8AC3E}">
        <p14:creationId xmlns:p14="http://schemas.microsoft.com/office/powerpoint/2010/main" val="3857402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7B7C6F6-4579-4D42-9857-ED1B2EE07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4382347"/>
            <a:ext cx="5688020" cy="215391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2A6245-6BA2-9040-96DE-21C7D9E82B97}"/>
              </a:ext>
            </a:extLst>
          </p:cNvPr>
          <p:cNvSpPr>
            <a:spLocks noGrp="1"/>
          </p:cNvSpPr>
          <p:nvPr>
            <p:ph type="title"/>
          </p:nvPr>
        </p:nvSpPr>
        <p:spPr>
          <a:xfrm>
            <a:off x="573024" y="4608575"/>
            <a:ext cx="5242560" cy="1765715"/>
          </a:xfrm>
        </p:spPr>
        <p:txBody>
          <a:bodyPr>
            <a:normAutofit/>
          </a:bodyPr>
          <a:lstStyle/>
          <a:p>
            <a:pPr algn="r"/>
            <a:r>
              <a:rPr lang="en-US" sz="4400" dirty="0">
                <a:solidFill>
                  <a:srgbClr val="FFFFFF"/>
                </a:solidFill>
              </a:rPr>
              <a:t>Methodology – </a:t>
            </a:r>
            <a:br>
              <a:rPr lang="en-US" sz="4400" dirty="0">
                <a:solidFill>
                  <a:srgbClr val="FFFFFF"/>
                </a:solidFill>
              </a:rPr>
            </a:br>
            <a:r>
              <a:rPr lang="en-US" sz="4400" dirty="0">
                <a:solidFill>
                  <a:srgbClr val="FFFFFF"/>
                </a:solidFill>
              </a:rPr>
              <a:t>choose poi</a:t>
            </a:r>
          </a:p>
        </p:txBody>
      </p:sp>
      <p:pic>
        <p:nvPicPr>
          <p:cNvPr id="4" name="Picture 3">
            <a:extLst>
              <a:ext uri="{FF2B5EF4-FFF2-40B4-BE49-F238E27FC236}">
                <a16:creationId xmlns:a16="http://schemas.microsoft.com/office/drawing/2014/main" id="{E53971C1-DA72-584C-A200-47137943A62D}"/>
              </a:ext>
            </a:extLst>
          </p:cNvPr>
          <p:cNvPicPr/>
          <p:nvPr/>
        </p:nvPicPr>
        <p:blipFill rotWithShape="1">
          <a:blip r:embed="rId2" cstate="print">
            <a:extLst>
              <a:ext uri="{28A0092B-C50C-407E-A947-70E740481C1C}">
                <a14:useLocalDpi xmlns:a14="http://schemas.microsoft.com/office/drawing/2010/main" val="0"/>
              </a:ext>
            </a:extLst>
          </a:blip>
          <a:srcRect l="10031" r="12665"/>
          <a:stretch/>
        </p:blipFill>
        <p:spPr>
          <a:xfrm>
            <a:off x="327547" y="321733"/>
            <a:ext cx="5688020" cy="3899748"/>
          </a:xfrm>
          <a:prstGeom prst="rect">
            <a:avLst/>
          </a:prstGeom>
        </p:spPr>
      </p:pic>
      <p:sp>
        <p:nvSpPr>
          <p:cNvPr id="11" name="Rectangle 10">
            <a:extLst>
              <a:ext uri="{FF2B5EF4-FFF2-40B4-BE49-F238E27FC236}">
                <a16:creationId xmlns:a16="http://schemas.microsoft.com/office/drawing/2014/main" id="{7E6D8249-E901-4E71-B15A-A7F5D7F7B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6434" y="321732"/>
            <a:ext cx="5693835" cy="6214534"/>
          </a:xfrm>
          <a:prstGeom prst="rect">
            <a:avLst/>
          </a:prstGeom>
          <a:solidFill>
            <a:srgbClr val="724F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B69596E-C4A7-1B42-9B38-575A4D1E0072}"/>
              </a:ext>
            </a:extLst>
          </p:cNvPr>
          <p:cNvSpPr>
            <a:spLocks noGrp="1"/>
          </p:cNvSpPr>
          <p:nvPr>
            <p:ph idx="1"/>
          </p:nvPr>
        </p:nvSpPr>
        <p:spPr>
          <a:xfrm>
            <a:off x="6661065" y="974875"/>
            <a:ext cx="4724573" cy="4852362"/>
          </a:xfrm>
        </p:spPr>
        <p:txBody>
          <a:bodyPr anchor="ctr">
            <a:normAutofit/>
          </a:bodyPr>
          <a:lstStyle/>
          <a:p>
            <a:r>
              <a:rPr lang="en-GB">
                <a:solidFill>
                  <a:srgbClr val="FFFFFF"/>
                </a:solidFill>
              </a:rPr>
              <a:t>Let's use BeautifulSoup for scraping the website (“must visit attractions in toronto”) and retrieve the titles of each article to create a collection (array) of places to visit. </a:t>
            </a:r>
          </a:p>
          <a:p>
            <a:endParaRPr lang="en-GB">
              <a:solidFill>
                <a:srgbClr val="FFFFFF"/>
              </a:solidFill>
            </a:endParaRPr>
          </a:p>
          <a:p>
            <a:r>
              <a:rPr lang="en-GB">
                <a:solidFill>
                  <a:srgbClr val="FFFFFF"/>
                </a:solidFill>
              </a:rPr>
              <a:t>Website scraped: </a:t>
            </a:r>
            <a:r>
              <a:rPr lang="en-GB" u="sng">
                <a:solidFill>
                  <a:srgbClr val="FFFFFF"/>
                </a:solidFill>
                <a:hlinkClick r:id="rId3"/>
              </a:rPr>
              <a:t>https://theculturetrip.com/north-america/canada/articles/20-must-visit-attractions-in-toronto/</a:t>
            </a:r>
            <a:r>
              <a:rPr lang="en-GB">
                <a:solidFill>
                  <a:srgbClr val="FFFFFF"/>
                </a:solidFill>
              </a:rPr>
              <a:t> </a:t>
            </a:r>
          </a:p>
          <a:p>
            <a:endParaRPr lang="en-US">
              <a:solidFill>
                <a:srgbClr val="FFFFFF"/>
              </a:solidFill>
            </a:endParaRPr>
          </a:p>
        </p:txBody>
      </p:sp>
    </p:spTree>
    <p:extLst>
      <p:ext uri="{BB962C8B-B14F-4D97-AF65-F5344CB8AC3E}">
        <p14:creationId xmlns:p14="http://schemas.microsoft.com/office/powerpoint/2010/main" val="3012199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B48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979FAE-F871-3740-B6FE-3CFFE63352DE}"/>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Methodology – </a:t>
            </a:r>
            <a:br>
              <a:rPr lang="en-US" dirty="0">
                <a:solidFill>
                  <a:srgbClr val="FFFFFF"/>
                </a:solidFill>
              </a:rPr>
            </a:br>
            <a:r>
              <a:rPr lang="en-US" dirty="0">
                <a:solidFill>
                  <a:srgbClr val="FFFFFF"/>
                </a:solidFill>
              </a:rPr>
              <a:t>location &amp; clustering  </a:t>
            </a:r>
          </a:p>
        </p:txBody>
      </p:sp>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83E3F30-1936-E04A-BAF0-A19A0662F37E}"/>
              </a:ext>
            </a:extLst>
          </p:cNvPr>
          <p:cNvSpPr>
            <a:spLocks noGrp="1"/>
          </p:cNvSpPr>
          <p:nvPr>
            <p:ph idx="1"/>
          </p:nvPr>
        </p:nvSpPr>
        <p:spPr>
          <a:xfrm>
            <a:off x="8029319" y="917725"/>
            <a:ext cx="3424739" cy="4852362"/>
          </a:xfrm>
        </p:spPr>
        <p:txBody>
          <a:bodyPr anchor="ctr">
            <a:normAutofit fontScale="70000" lnSpcReduction="20000"/>
          </a:bodyPr>
          <a:lstStyle/>
          <a:p>
            <a:pPr marL="0" indent="0">
              <a:buNone/>
            </a:pPr>
            <a:r>
              <a:rPr lang="en-US" dirty="0">
                <a:solidFill>
                  <a:srgbClr val="FFFFFF"/>
                </a:solidFill>
              </a:rPr>
              <a:t>Using Foursquare APIs we can retrieve the coordinate of the locations extracted in the previous point. </a:t>
            </a:r>
          </a:p>
          <a:p>
            <a:endParaRPr lang="en-US" dirty="0">
              <a:solidFill>
                <a:srgbClr val="FFFFFF"/>
              </a:solidFill>
            </a:endParaRPr>
          </a:p>
          <a:p>
            <a:pPr marL="0" indent="0">
              <a:buNone/>
            </a:pPr>
            <a:r>
              <a:rPr lang="en-US" dirty="0">
                <a:solidFill>
                  <a:srgbClr val="FFFFFF"/>
                </a:solidFill>
              </a:rPr>
              <a:t>Then I will apply k-means for clustering. Initial clustering groups k=7. </a:t>
            </a:r>
          </a:p>
          <a:p>
            <a:pPr marL="457200" indent="-457200">
              <a:buFont typeface="+mj-lt"/>
              <a:buAutoNum type="arabicPeriod"/>
            </a:pPr>
            <a:r>
              <a:rPr lang="en-GB" dirty="0">
                <a:solidFill>
                  <a:schemeClr val="bg1"/>
                </a:solidFill>
              </a:rPr>
              <a:t>Day 1: Black Creek Pioneer Village (Orange dot)</a:t>
            </a:r>
          </a:p>
          <a:p>
            <a:pPr marL="457200" indent="-457200">
              <a:buFont typeface="+mj-lt"/>
              <a:buAutoNum type="arabicPeriod"/>
            </a:pPr>
            <a:r>
              <a:rPr lang="en-GB" dirty="0">
                <a:solidFill>
                  <a:schemeClr val="bg1"/>
                </a:solidFill>
              </a:rPr>
              <a:t>Day 2: Canada's Wonderland (Green Dot)</a:t>
            </a:r>
          </a:p>
          <a:p>
            <a:pPr marL="457200" indent="-457200">
              <a:buFont typeface="+mj-lt"/>
              <a:buAutoNum type="arabicPeriod"/>
            </a:pPr>
            <a:r>
              <a:rPr lang="en-GB" dirty="0">
                <a:solidFill>
                  <a:schemeClr val="bg1"/>
                </a:solidFill>
              </a:rPr>
              <a:t>Day 3: High Park (Blue dot)</a:t>
            </a:r>
          </a:p>
          <a:p>
            <a:pPr marL="457200" indent="-457200">
              <a:buFont typeface="+mj-lt"/>
              <a:buAutoNum type="arabicPeriod"/>
            </a:pPr>
            <a:r>
              <a:rPr lang="en-GB" dirty="0">
                <a:solidFill>
                  <a:schemeClr val="bg1"/>
                </a:solidFill>
              </a:rPr>
              <a:t>Day 4: Scarborough Bluffs (Red Dot)</a:t>
            </a:r>
          </a:p>
          <a:p>
            <a:pPr marL="457200" indent="-457200">
              <a:buFont typeface="+mj-lt"/>
              <a:buAutoNum type="arabicPeriod"/>
            </a:pPr>
            <a:r>
              <a:rPr lang="en-GB" dirty="0">
                <a:solidFill>
                  <a:schemeClr val="bg1"/>
                </a:solidFill>
              </a:rPr>
              <a:t>Day 5: Toronto Zoo (yellow dot)</a:t>
            </a:r>
          </a:p>
          <a:p>
            <a:pPr marL="457200" indent="-457200">
              <a:buFont typeface="+mj-lt"/>
              <a:buAutoNum type="arabicPeriod"/>
            </a:pPr>
            <a:r>
              <a:rPr lang="en-GB" dirty="0">
                <a:solidFill>
                  <a:schemeClr val="bg1"/>
                </a:solidFill>
              </a:rPr>
              <a:t>Day 6: Ontario Science Centre (light blue)</a:t>
            </a:r>
          </a:p>
          <a:p>
            <a:pPr marL="457200" indent="-457200">
              <a:buFont typeface="+mj-lt"/>
              <a:buAutoNum type="arabicPeriod"/>
            </a:pPr>
            <a:r>
              <a:rPr lang="en-GB" dirty="0">
                <a:solidFill>
                  <a:schemeClr val="bg1"/>
                </a:solidFill>
              </a:rPr>
              <a:t>the rest: City Centre (purple dots) </a:t>
            </a:r>
            <a:endParaRPr lang="en-US" dirty="0">
              <a:solidFill>
                <a:schemeClr val="bg1"/>
              </a:solidFill>
            </a:endParaRPr>
          </a:p>
          <a:p>
            <a:pPr marL="0" indent="0">
              <a:buNone/>
            </a:pPr>
            <a:r>
              <a:rPr lang="en-US" dirty="0">
                <a:solidFill>
                  <a:srgbClr val="FFFFFF"/>
                </a:solidFill>
              </a:rPr>
              <a:t>The city </a:t>
            </a:r>
            <a:r>
              <a:rPr lang="en-US" dirty="0" err="1">
                <a:solidFill>
                  <a:srgbClr val="FFFFFF"/>
                </a:solidFill>
              </a:rPr>
              <a:t>centre</a:t>
            </a:r>
            <a:r>
              <a:rPr lang="en-US" dirty="0">
                <a:solidFill>
                  <a:srgbClr val="FFFFFF"/>
                </a:solidFill>
              </a:rPr>
              <a:t> is the biggest group that needs to be divided further more.</a:t>
            </a:r>
          </a:p>
        </p:txBody>
      </p:sp>
      <p:pic>
        <p:nvPicPr>
          <p:cNvPr id="6" name="Picture 5" descr="A close up of a map&#10;&#10;Description automatically generated">
            <a:extLst>
              <a:ext uri="{FF2B5EF4-FFF2-40B4-BE49-F238E27FC236}">
                <a16:creationId xmlns:a16="http://schemas.microsoft.com/office/drawing/2014/main" id="{10894C91-C26E-5B4E-8107-9481BDE34B07}"/>
              </a:ext>
            </a:extLst>
          </p:cNvPr>
          <p:cNvPicPr>
            <a:picLocks noChangeAspect="1"/>
          </p:cNvPicPr>
          <p:nvPr/>
        </p:nvPicPr>
        <p:blipFill>
          <a:blip r:embed="rId2"/>
          <a:stretch>
            <a:fillRect/>
          </a:stretch>
        </p:blipFill>
        <p:spPr>
          <a:xfrm>
            <a:off x="323852" y="321732"/>
            <a:ext cx="7058307" cy="4222655"/>
          </a:xfrm>
          <a:prstGeom prst="rect">
            <a:avLst/>
          </a:prstGeom>
        </p:spPr>
      </p:pic>
    </p:spTree>
    <p:extLst>
      <p:ext uri="{BB962C8B-B14F-4D97-AF65-F5344CB8AC3E}">
        <p14:creationId xmlns:p14="http://schemas.microsoft.com/office/powerpoint/2010/main" val="989439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68E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60205E-ACB6-B743-BBF0-EE325E9538F4}"/>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Methodology – </a:t>
            </a:r>
            <a:br>
              <a:rPr lang="en-US" dirty="0">
                <a:solidFill>
                  <a:srgbClr val="FFFFFF"/>
                </a:solidFill>
              </a:rPr>
            </a:br>
            <a:r>
              <a:rPr lang="en-US" dirty="0">
                <a:solidFill>
                  <a:srgbClr val="FFFFFF"/>
                </a:solidFill>
              </a:rPr>
              <a:t>Clustering the city </a:t>
            </a:r>
            <a:r>
              <a:rPr lang="en-US" dirty="0" err="1">
                <a:solidFill>
                  <a:srgbClr val="FFFFFF"/>
                </a:solidFill>
              </a:rPr>
              <a:t>centre</a:t>
            </a:r>
            <a:r>
              <a:rPr lang="en-US" dirty="0">
                <a:solidFill>
                  <a:srgbClr val="FFFFFF"/>
                </a:solidFill>
              </a:rPr>
              <a:t> </a:t>
            </a:r>
          </a:p>
        </p:txBody>
      </p:sp>
      <p:pic>
        <p:nvPicPr>
          <p:cNvPr id="4" name="Picture 3">
            <a:extLst>
              <a:ext uri="{FF2B5EF4-FFF2-40B4-BE49-F238E27FC236}">
                <a16:creationId xmlns:a16="http://schemas.microsoft.com/office/drawing/2014/main" id="{870655C0-99A3-7241-AD66-6E024C51F1C4}"/>
              </a:ext>
            </a:extLst>
          </p:cNvPr>
          <p:cNvPicPr/>
          <p:nvPr/>
        </p:nvPicPr>
        <p:blipFill rotWithShape="1">
          <a:blip r:embed="rId2">
            <a:extLst>
              <a:ext uri="{28A0092B-C50C-407E-A947-70E740481C1C}">
                <a14:useLocalDpi xmlns:a14="http://schemas.microsoft.com/office/drawing/2010/main" val="0"/>
              </a:ext>
            </a:extLst>
          </a:blip>
          <a:srcRect t="470" r="1" b="3346"/>
          <a:stretch/>
        </p:blipFill>
        <p:spPr>
          <a:xfrm>
            <a:off x="327547" y="321733"/>
            <a:ext cx="7058306" cy="4107392"/>
          </a:xfrm>
          <a:prstGeom prst="rect">
            <a:avLst/>
          </a:prstGeom>
        </p:spPr>
      </p:pic>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3E97205-9B4E-7140-B18B-15FCAD5D7480}"/>
              </a:ext>
            </a:extLst>
          </p:cNvPr>
          <p:cNvSpPr>
            <a:spLocks noGrp="1"/>
          </p:cNvSpPr>
          <p:nvPr>
            <p:ph idx="1"/>
          </p:nvPr>
        </p:nvSpPr>
        <p:spPr>
          <a:xfrm>
            <a:off x="8029319" y="917725"/>
            <a:ext cx="3424739" cy="4852362"/>
          </a:xfrm>
        </p:spPr>
        <p:txBody>
          <a:bodyPr anchor="ctr">
            <a:normAutofit/>
          </a:bodyPr>
          <a:lstStyle/>
          <a:p>
            <a:r>
              <a:rPr lang="en-GB" sz="1700" dirty="0">
                <a:solidFill>
                  <a:srgbClr val="FFFFFF"/>
                </a:solidFill>
              </a:rPr>
              <a:t>The purple flag is the centroid of the City centre group discovered in the previous step. </a:t>
            </a:r>
          </a:p>
          <a:p>
            <a:r>
              <a:rPr lang="en-GB" sz="1700" dirty="0">
                <a:solidFill>
                  <a:srgbClr val="FFFFFF"/>
                </a:solidFill>
              </a:rPr>
              <a:t>The city centres clusters found were the following:</a:t>
            </a:r>
          </a:p>
          <a:p>
            <a:pPr lvl="0">
              <a:buFont typeface="Wingdings" pitchFamily="2" charset="2"/>
              <a:buChar char="§"/>
            </a:pPr>
            <a:r>
              <a:rPr lang="en-GB" sz="1700" dirty="0">
                <a:solidFill>
                  <a:srgbClr val="FFFFFF"/>
                </a:solidFill>
              </a:rPr>
              <a:t>Day 7: Orange Group : Royal Ontario Museum , Casa Loma</a:t>
            </a:r>
          </a:p>
          <a:p>
            <a:pPr lvl="0">
              <a:buFont typeface="Wingdings" pitchFamily="2" charset="2"/>
              <a:buChar char="§"/>
            </a:pPr>
            <a:r>
              <a:rPr lang="en-GB" sz="1700" dirty="0">
                <a:solidFill>
                  <a:srgbClr val="FFFFFF"/>
                </a:solidFill>
              </a:rPr>
              <a:t>Day 8: Red Group : Allen Gardens, Toronto Eaton Centre, St. Lawrence Market, Hockey Hall of fame </a:t>
            </a:r>
          </a:p>
          <a:p>
            <a:pPr lvl="0">
              <a:buFont typeface="Wingdings" pitchFamily="2" charset="2"/>
              <a:buChar char="§"/>
            </a:pPr>
            <a:r>
              <a:rPr lang="en-GB" sz="1700" dirty="0">
                <a:solidFill>
                  <a:srgbClr val="FFFFFF"/>
                </a:solidFill>
              </a:rPr>
              <a:t>Day 9: Green Group: Art Gallery of Ontario, Ripley's Aquarium, CN Tower and Edge Walk </a:t>
            </a:r>
          </a:p>
          <a:p>
            <a:pPr lvl="0">
              <a:buFont typeface="Wingdings" pitchFamily="2" charset="2"/>
              <a:buChar char="§"/>
            </a:pPr>
            <a:r>
              <a:rPr lang="en-GB" sz="1700" dirty="0">
                <a:solidFill>
                  <a:srgbClr val="FFFFFF"/>
                </a:solidFill>
              </a:rPr>
              <a:t>Day 10: Blue Group: Toronto Islands &amp; Centreville </a:t>
            </a:r>
          </a:p>
          <a:p>
            <a:endParaRPr lang="en-US" sz="1700" dirty="0">
              <a:solidFill>
                <a:srgbClr val="FFFFFF"/>
              </a:solidFill>
            </a:endParaRPr>
          </a:p>
        </p:txBody>
      </p:sp>
    </p:spTree>
    <p:extLst>
      <p:ext uri="{BB962C8B-B14F-4D97-AF65-F5344CB8AC3E}">
        <p14:creationId xmlns:p14="http://schemas.microsoft.com/office/powerpoint/2010/main" val="2623262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7339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8B8F2E-DC99-B84D-A909-D1277660F0CA}"/>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Methodology – </a:t>
            </a:r>
            <a:br>
              <a:rPr lang="en-US" dirty="0">
                <a:solidFill>
                  <a:srgbClr val="FFFFFF"/>
                </a:solidFill>
              </a:rPr>
            </a:br>
            <a:r>
              <a:rPr lang="en-US" dirty="0">
                <a:solidFill>
                  <a:srgbClr val="FFFFFF"/>
                </a:solidFill>
              </a:rPr>
              <a:t>Find hotels </a:t>
            </a:r>
          </a:p>
        </p:txBody>
      </p:sp>
      <p:pic>
        <p:nvPicPr>
          <p:cNvPr id="4" name="Picture 3">
            <a:extLst>
              <a:ext uri="{FF2B5EF4-FFF2-40B4-BE49-F238E27FC236}">
                <a16:creationId xmlns:a16="http://schemas.microsoft.com/office/drawing/2014/main" id="{716456D8-0498-1240-BCE6-92A30175EF47}"/>
              </a:ext>
            </a:extLst>
          </p:cNvPr>
          <p:cNvPicPr/>
          <p:nvPr/>
        </p:nvPicPr>
        <p:blipFill rotWithShape="1">
          <a:blip r:embed="rId2" cstate="print">
            <a:extLst>
              <a:ext uri="{28A0092B-C50C-407E-A947-70E740481C1C}">
                <a14:useLocalDpi xmlns:a14="http://schemas.microsoft.com/office/drawing/2010/main" val="0"/>
              </a:ext>
            </a:extLst>
          </a:blip>
          <a:srcRect t="3415" r="1" b="1"/>
          <a:stretch/>
        </p:blipFill>
        <p:spPr>
          <a:xfrm>
            <a:off x="327547" y="321733"/>
            <a:ext cx="7058306" cy="4107392"/>
          </a:xfrm>
          <a:prstGeom prst="rect">
            <a:avLst/>
          </a:prstGeom>
        </p:spPr>
      </p:pic>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99457A-9CCB-2A48-BC3D-62ED016BC656}"/>
              </a:ext>
            </a:extLst>
          </p:cNvPr>
          <p:cNvSpPr>
            <a:spLocks noGrp="1"/>
          </p:cNvSpPr>
          <p:nvPr>
            <p:ph idx="1"/>
          </p:nvPr>
        </p:nvSpPr>
        <p:spPr>
          <a:xfrm>
            <a:off x="8029319" y="917725"/>
            <a:ext cx="3424739" cy="4852362"/>
          </a:xfrm>
        </p:spPr>
        <p:txBody>
          <a:bodyPr anchor="ctr">
            <a:normAutofit fontScale="85000" lnSpcReduction="20000"/>
          </a:bodyPr>
          <a:lstStyle/>
          <a:p>
            <a:r>
              <a:rPr lang="en-GB" dirty="0">
                <a:solidFill>
                  <a:srgbClr val="FFFFFF"/>
                </a:solidFill>
              </a:rPr>
              <a:t>Search for the 40 hotels around the city centre centroid (purple flag). </a:t>
            </a:r>
          </a:p>
          <a:p>
            <a:r>
              <a:rPr lang="en-GB" dirty="0">
                <a:solidFill>
                  <a:srgbClr val="FFFFFF"/>
                </a:solidFill>
              </a:rPr>
              <a:t>And Collect the following information on the hotels: name, address, description, ratings, photos prefix, suffix, width and height. </a:t>
            </a:r>
          </a:p>
          <a:p>
            <a:pPr>
              <a:buFont typeface="Wingdings" pitchFamily="2" charset="2"/>
              <a:buChar char="q"/>
            </a:pPr>
            <a:r>
              <a:rPr lang="en-GB" dirty="0">
                <a:solidFill>
                  <a:schemeClr val="bg1"/>
                </a:solidFill>
              </a:rPr>
              <a:t>The requirements for filtering the hotels are the following:</a:t>
            </a:r>
          </a:p>
          <a:p>
            <a:pPr>
              <a:buFont typeface="Wingdings" pitchFamily="2" charset="2"/>
              <a:buChar char="q"/>
            </a:pPr>
            <a:r>
              <a:rPr lang="en-GB" dirty="0">
                <a:solidFill>
                  <a:schemeClr val="bg1"/>
                </a:solidFill>
              </a:rPr>
              <a:t>all the hotels with </a:t>
            </a:r>
            <a:r>
              <a:rPr lang="en-GB" b="1" dirty="0">
                <a:solidFill>
                  <a:schemeClr val="bg1"/>
                </a:solidFill>
              </a:rPr>
              <a:t>no distance or rating</a:t>
            </a:r>
            <a:r>
              <a:rPr lang="en-GB" dirty="0">
                <a:solidFill>
                  <a:schemeClr val="bg1"/>
                </a:solidFill>
              </a:rPr>
              <a:t> information will not be used. </a:t>
            </a:r>
          </a:p>
          <a:p>
            <a:pPr>
              <a:buFont typeface="Wingdings" pitchFamily="2" charset="2"/>
              <a:buChar char="q"/>
            </a:pPr>
            <a:r>
              <a:rPr lang="en-GB" dirty="0">
                <a:solidFill>
                  <a:schemeClr val="bg1"/>
                </a:solidFill>
              </a:rPr>
              <a:t>The hotel needs to be </a:t>
            </a:r>
            <a:r>
              <a:rPr lang="en-GB" b="1" dirty="0">
                <a:solidFill>
                  <a:schemeClr val="bg1"/>
                </a:solidFill>
              </a:rPr>
              <a:t>close to the city centre</a:t>
            </a:r>
            <a:r>
              <a:rPr lang="en-GB" dirty="0">
                <a:solidFill>
                  <a:schemeClr val="bg1"/>
                </a:solidFill>
              </a:rPr>
              <a:t>: 18 kilometres max from the centroid of city centre (purple flag)</a:t>
            </a:r>
          </a:p>
          <a:p>
            <a:pPr>
              <a:buFont typeface="Wingdings" pitchFamily="2" charset="2"/>
              <a:buChar char="q"/>
            </a:pPr>
            <a:r>
              <a:rPr lang="en-GB" dirty="0">
                <a:solidFill>
                  <a:schemeClr val="bg1"/>
                </a:solidFill>
              </a:rPr>
              <a:t>The minimum rating needs to be </a:t>
            </a:r>
            <a:r>
              <a:rPr lang="en-GB" b="1" dirty="0">
                <a:solidFill>
                  <a:schemeClr val="bg1"/>
                </a:solidFill>
              </a:rPr>
              <a:t>at least 8</a:t>
            </a:r>
            <a:endParaRPr lang="en-GB" dirty="0">
              <a:solidFill>
                <a:schemeClr val="bg1"/>
              </a:solidFill>
            </a:endParaRPr>
          </a:p>
        </p:txBody>
      </p:sp>
    </p:spTree>
    <p:extLst>
      <p:ext uri="{BB962C8B-B14F-4D97-AF65-F5344CB8AC3E}">
        <p14:creationId xmlns:p14="http://schemas.microsoft.com/office/powerpoint/2010/main" val="2498460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34B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52635A-F31C-B54E-B715-A405D6A7CE72}"/>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Methodology – </a:t>
            </a:r>
            <a:br>
              <a:rPr lang="en-US" dirty="0">
                <a:solidFill>
                  <a:srgbClr val="FFFFFF"/>
                </a:solidFill>
              </a:rPr>
            </a:br>
            <a:r>
              <a:rPr lang="en-US" dirty="0">
                <a:solidFill>
                  <a:srgbClr val="FFFFFF"/>
                </a:solidFill>
              </a:rPr>
              <a:t>top 5 hotels</a:t>
            </a:r>
          </a:p>
        </p:txBody>
      </p:sp>
      <p:pic>
        <p:nvPicPr>
          <p:cNvPr id="4" name="Picture 3">
            <a:extLst>
              <a:ext uri="{FF2B5EF4-FFF2-40B4-BE49-F238E27FC236}">
                <a16:creationId xmlns:a16="http://schemas.microsoft.com/office/drawing/2014/main" id="{E2780B8A-B5BE-7641-8F82-45732167773D}"/>
              </a:ext>
            </a:extLst>
          </p:cNvPr>
          <p:cNvPicPr/>
          <p:nvPr/>
        </p:nvPicPr>
        <p:blipFill rotWithShape="1">
          <a:blip r:embed="rId2" cstate="print">
            <a:extLst>
              <a:ext uri="{28A0092B-C50C-407E-A947-70E740481C1C}">
                <a14:useLocalDpi xmlns:a14="http://schemas.microsoft.com/office/drawing/2010/main" val="0"/>
              </a:ext>
            </a:extLst>
          </a:blip>
          <a:srcRect t="2147" r="1" b="1668"/>
          <a:stretch/>
        </p:blipFill>
        <p:spPr>
          <a:xfrm>
            <a:off x="327547" y="321733"/>
            <a:ext cx="7058306" cy="4107392"/>
          </a:xfrm>
          <a:prstGeom prst="rect">
            <a:avLst/>
          </a:prstGeom>
        </p:spPr>
      </p:pic>
      <p:sp>
        <p:nvSpPr>
          <p:cNvPr id="11"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D03DEF-3314-B944-8B32-D5DF51C65E46}"/>
              </a:ext>
            </a:extLst>
          </p:cNvPr>
          <p:cNvSpPr>
            <a:spLocks noGrp="1"/>
          </p:cNvSpPr>
          <p:nvPr>
            <p:ph idx="1"/>
          </p:nvPr>
        </p:nvSpPr>
        <p:spPr>
          <a:xfrm>
            <a:off x="8029319" y="917725"/>
            <a:ext cx="3424739" cy="4852362"/>
          </a:xfrm>
        </p:spPr>
        <p:txBody>
          <a:bodyPr anchor="ctr">
            <a:normAutofit/>
          </a:bodyPr>
          <a:lstStyle/>
          <a:p>
            <a:r>
              <a:rPr lang="en-GB" dirty="0">
                <a:solidFill>
                  <a:srgbClr val="FFFFFF"/>
                </a:solidFill>
              </a:rPr>
              <a:t>The strategy is to </a:t>
            </a:r>
            <a:r>
              <a:rPr lang="en-GB" b="1" dirty="0">
                <a:solidFill>
                  <a:srgbClr val="FFFFFF"/>
                </a:solidFill>
              </a:rPr>
              <a:t>calculate the travel time (in minutes) from the hotel to the centroids of each group</a:t>
            </a:r>
            <a:r>
              <a:rPr lang="en-GB" dirty="0">
                <a:solidFill>
                  <a:srgbClr val="FFFFFF"/>
                </a:solidFill>
              </a:rPr>
              <a:t>, and the best performing hotels will be selected: select a hotel that can </a:t>
            </a:r>
            <a:r>
              <a:rPr lang="en-GB" b="1" dirty="0">
                <a:solidFill>
                  <a:srgbClr val="FFFFFF"/>
                </a:solidFill>
              </a:rPr>
              <a:t>minimise the travel time</a:t>
            </a:r>
            <a:r>
              <a:rPr lang="en-GB" dirty="0">
                <a:solidFill>
                  <a:srgbClr val="FFFFFF"/>
                </a:solidFill>
              </a:rPr>
              <a:t> during my holiday. </a:t>
            </a:r>
          </a:p>
          <a:p>
            <a:r>
              <a:rPr lang="en-GB" dirty="0">
                <a:solidFill>
                  <a:srgbClr val="FFFFFF"/>
                </a:solidFill>
              </a:rPr>
              <a:t>I am using the </a:t>
            </a:r>
            <a:r>
              <a:rPr lang="en-GB" b="1" dirty="0">
                <a:solidFill>
                  <a:srgbClr val="FFFFFF"/>
                </a:solidFill>
              </a:rPr>
              <a:t>Google Maps - Distance Matrix API</a:t>
            </a:r>
            <a:r>
              <a:rPr lang="en-GB" dirty="0">
                <a:solidFill>
                  <a:srgbClr val="FFFFFF"/>
                </a:solidFill>
              </a:rPr>
              <a:t> to calculate the travel time.</a:t>
            </a:r>
            <a:endParaRPr lang="en-US" dirty="0">
              <a:solidFill>
                <a:srgbClr val="FFFFFF"/>
              </a:solidFill>
            </a:endParaRPr>
          </a:p>
        </p:txBody>
      </p:sp>
    </p:spTree>
    <p:extLst>
      <p:ext uri="{BB962C8B-B14F-4D97-AF65-F5344CB8AC3E}">
        <p14:creationId xmlns:p14="http://schemas.microsoft.com/office/powerpoint/2010/main" val="14218731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otalTime>4</TotalTime>
  <Words>918</Words>
  <Application>Microsoft Macintosh PowerPoint</Application>
  <PresentationFormat>Widescreen</PresentationFormat>
  <Paragraphs>71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Tw Cen MT</vt:lpstr>
      <vt:lpstr>Tw Cen MT Condensed</vt:lpstr>
      <vt:lpstr>Wingdings</vt:lpstr>
      <vt:lpstr>Wingdings 3</vt:lpstr>
      <vt:lpstr>Integral</vt:lpstr>
      <vt:lpstr>Journey Planner capstone project</vt:lpstr>
      <vt:lpstr>Agenda</vt:lpstr>
      <vt:lpstr>Problem Statement</vt:lpstr>
      <vt:lpstr>Data</vt:lpstr>
      <vt:lpstr>Methodology –  choose poi</vt:lpstr>
      <vt:lpstr>Methodology –  location &amp; clustering  </vt:lpstr>
      <vt:lpstr>Methodology –  Clustering the city centre </vt:lpstr>
      <vt:lpstr>Methodology –  Find hotels </vt:lpstr>
      <vt:lpstr>Methodology –  top 5 hotels</vt:lpstr>
      <vt:lpstr>Pick the right hotel</vt:lpstr>
      <vt:lpstr>Discussion</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Journey Planner capstone project</dc:title>
  <dc:creator>Erika Agostinelli</dc:creator>
  <cp:lastModifiedBy>Erika Agostinelli</cp:lastModifiedBy>
  <cp:revision>4</cp:revision>
  <dcterms:created xsi:type="dcterms:W3CDTF">2019-03-25T09:43:38Z</dcterms:created>
  <dcterms:modified xsi:type="dcterms:W3CDTF">2019-03-25T09:48:05Z</dcterms:modified>
</cp:coreProperties>
</file>